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549" r:id="rId2"/>
    <p:sldId id="550" r:id="rId3"/>
    <p:sldId id="551" r:id="rId4"/>
    <p:sldId id="552" r:id="rId5"/>
    <p:sldId id="553" r:id="rId6"/>
    <p:sldId id="554" r:id="rId7"/>
    <p:sldId id="555" r:id="rId8"/>
    <p:sldId id="556" r:id="rId9"/>
    <p:sldId id="557" r:id="rId10"/>
    <p:sldId id="558" r:id="rId11"/>
    <p:sldId id="559" r:id="rId12"/>
    <p:sldId id="560" r:id="rId13"/>
    <p:sldId id="561" r:id="rId14"/>
    <p:sldId id="562" r:id="rId15"/>
    <p:sldId id="563" r:id="rId16"/>
    <p:sldId id="564" r:id="rId17"/>
    <p:sldId id="565" r:id="rId18"/>
    <p:sldId id="566" r:id="rId19"/>
    <p:sldId id="567" r:id="rId20"/>
    <p:sldId id="568" r:id="rId21"/>
    <p:sldId id="569" r:id="rId22"/>
    <p:sldId id="570" r:id="rId23"/>
    <p:sldId id="571" r:id="rId24"/>
    <p:sldId id="572" r:id="rId25"/>
    <p:sldId id="573" r:id="rId26"/>
    <p:sldId id="462" r:id="rId27"/>
  </p:sldIdLst>
  <p:sldSz cx="9144000" cy="6858000" type="screen4x3"/>
  <p:notesSz cx="7099300" cy="10234613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FFFF00"/>
    <a:srgbClr val="FF0066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11" autoAdjust="0"/>
  </p:normalViewPr>
  <p:slideViewPr>
    <p:cSldViewPr>
      <p:cViewPr varScale="1">
        <p:scale>
          <a:sx n="62" d="100"/>
          <a:sy n="62" d="100"/>
        </p:scale>
        <p:origin x="907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/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4275" name="Rectangle 3">
            <a:extLst/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8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>
            <a:extLst/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54278" name="Rectangle 6">
            <a:extLst/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4279" name="Rectangle 7">
            <a:extLst/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C10723D4-08EC-4C4E-96E2-4B05D985D54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229899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733CB-8F9E-4558-8AB5-FD89A4652CB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79671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88948-31A7-47CA-B221-79EABFF1C1C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93933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DCB56-4BF5-419E-B855-56198128013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10635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BB03E-ECEF-4694-9C35-1D4138A4211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10476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5083D-C8A1-4911-9CDC-6BAD009D3CA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76694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8CD32-6254-4348-A9C5-75A963B09E6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41427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32906-AE84-49D6-851B-C9C5805EE86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85652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AEC5E-01DF-4BC1-B984-F9C425B9CE8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10609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EAF96-8C9D-462E-B57C-15FE4C719B5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18978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0A6FF-93CD-46F0-B387-903FF06152A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7054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ABB1B-D4F6-4633-BE5E-301CF3EACE1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40660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528BC05-1700-45FA-922E-B89A2AC033F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/>
          </p:cNvPr>
          <p:cNvSpPr txBox="1">
            <a:spLocks noChangeArrowheads="1"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4800" kern="0" dirty="0">
                <a:ea typeface="標楷體" pitchFamily="65" charset="-120"/>
              </a:rPr>
              <a:t>併案作業</a:t>
            </a:r>
          </a:p>
        </p:txBody>
      </p:sp>
    </p:spTree>
    <p:extLst>
      <p:ext uri="{BB962C8B-B14F-4D97-AF65-F5344CB8AC3E}">
        <p14:creationId xmlns:p14="http://schemas.microsoft.com/office/powerpoint/2010/main" val="457413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" t="1730"/>
          <a:stretch>
            <a:fillRect/>
          </a:stretch>
        </p:blipFill>
        <p:spPr bwMode="auto">
          <a:xfrm>
            <a:off x="723900" y="1295400"/>
            <a:ext cx="8169275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Text Box 5"/>
          <p:cNvSpPr txBox="1">
            <a:spLocks noChangeArrowheads="1"/>
          </p:cNvSpPr>
          <p:nvPr/>
        </p:nvSpPr>
        <p:spPr bwMode="auto">
          <a:xfrm>
            <a:off x="706438" y="835025"/>
            <a:ext cx="8186737" cy="461963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zh-TW" altLang="en-US" sz="240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公文呈核至下一關時，收件匣中即可看到系統註記“併案”</a:t>
            </a:r>
          </a:p>
        </p:txBody>
      </p:sp>
      <p:sp>
        <p:nvSpPr>
          <p:cNvPr id="79876" name="Rectangle 6"/>
          <p:cNvSpPr>
            <a:spLocks noChangeArrowheads="1"/>
          </p:cNvSpPr>
          <p:nvPr/>
        </p:nvSpPr>
        <p:spPr bwMode="auto">
          <a:xfrm>
            <a:off x="1908175" y="2957513"/>
            <a:ext cx="6696075" cy="1841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79877" name="矩形 1"/>
          <p:cNvSpPr>
            <a:spLocks noChangeArrowheads="1"/>
          </p:cNvSpPr>
          <p:nvPr/>
        </p:nvSpPr>
        <p:spPr bwMode="auto">
          <a:xfrm>
            <a:off x="723900" y="2852738"/>
            <a:ext cx="968375" cy="196850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zh-TW" altLang="en-US"/>
          </a:p>
        </p:txBody>
      </p:sp>
      <p:sp>
        <p:nvSpPr>
          <p:cNvPr id="79878" name="Text Box 4"/>
          <p:cNvSpPr txBox="1">
            <a:spLocks noChangeArrowheads="1"/>
          </p:cNvSpPr>
          <p:nvPr/>
        </p:nvSpPr>
        <p:spPr bwMode="auto">
          <a:xfrm>
            <a:off x="4546600" y="115888"/>
            <a:ext cx="18256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3200" b="1" u="sng">
                <a:ea typeface="標楷體" pitchFamily="65" charset="-120"/>
              </a:rPr>
              <a:t>併案作業</a:t>
            </a:r>
          </a:p>
        </p:txBody>
      </p:sp>
    </p:spTree>
    <p:extLst>
      <p:ext uri="{BB962C8B-B14F-4D97-AF65-F5344CB8AC3E}">
        <p14:creationId xmlns:p14="http://schemas.microsoft.com/office/powerpoint/2010/main" val="3038700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08050"/>
            <a:ext cx="8137525" cy="522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Text Box 8"/>
          <p:cNvSpPr txBox="1">
            <a:spLocks noChangeArrowheads="1"/>
          </p:cNvSpPr>
          <p:nvPr/>
        </p:nvSpPr>
        <p:spPr bwMode="auto">
          <a:xfrm>
            <a:off x="3316288" y="3173413"/>
            <a:ext cx="5432425" cy="1323975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00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kumimoji="0" lang="zh-TW" altLang="en-US" sz="200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打開公文內文中即可在上方與中間看到”併案收文”→可由此進行子案簽核意見撰寫。</a:t>
            </a:r>
          </a:p>
          <a:p>
            <a:pPr eaLnBrk="1" hangingPunct="1"/>
            <a:r>
              <a:rPr kumimoji="0" lang="en-US" altLang="zh-TW" sz="200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kumimoji="0" lang="zh-TW" altLang="en-US" sz="200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亦可直接點選畫面併案文號連結開啟子案</a:t>
            </a:r>
            <a:endParaRPr kumimoji="0" lang="en-US" altLang="zh-TW" sz="200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kumimoji="0" lang="en-US" altLang="zh-TW" sz="200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kumimoji="0" lang="zh-TW" altLang="en-US" sz="200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點選</a:t>
            </a:r>
            <a:r>
              <a:rPr kumimoji="0" lang="en-US" altLang="zh-TW" sz="200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[</a:t>
            </a:r>
            <a:r>
              <a:rPr kumimoji="0" lang="zh-TW" altLang="en-US" sz="200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公文簽核列印</a:t>
            </a:r>
            <a:r>
              <a:rPr kumimoji="0" lang="en-US" altLang="zh-TW" sz="200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]</a:t>
            </a:r>
            <a:r>
              <a:rPr kumimoji="0" lang="zh-TW" altLang="en-US" sz="200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可檢視併案公文內容</a:t>
            </a:r>
          </a:p>
        </p:txBody>
      </p:sp>
      <p:sp>
        <p:nvSpPr>
          <p:cNvPr id="80900" name="矩形 1"/>
          <p:cNvSpPr>
            <a:spLocks noChangeArrowheads="1"/>
          </p:cNvSpPr>
          <p:nvPr/>
        </p:nvSpPr>
        <p:spPr bwMode="auto">
          <a:xfrm>
            <a:off x="2411413" y="908050"/>
            <a:ext cx="1296987" cy="327025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zh-TW" altLang="en-US"/>
          </a:p>
        </p:txBody>
      </p:sp>
      <p:sp>
        <p:nvSpPr>
          <p:cNvPr id="80901" name="矩形 2"/>
          <p:cNvSpPr>
            <a:spLocks noChangeArrowheads="1"/>
          </p:cNvSpPr>
          <p:nvPr/>
        </p:nvSpPr>
        <p:spPr bwMode="auto">
          <a:xfrm>
            <a:off x="1908175" y="4835525"/>
            <a:ext cx="3168650" cy="576263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zh-TW" altLang="en-US"/>
          </a:p>
        </p:txBody>
      </p:sp>
      <p:pic>
        <p:nvPicPr>
          <p:cNvPr id="809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00" y="947738"/>
            <a:ext cx="10922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903" name="矩形 1"/>
          <p:cNvSpPr>
            <a:spLocks noChangeArrowheads="1"/>
          </p:cNvSpPr>
          <p:nvPr/>
        </p:nvSpPr>
        <p:spPr bwMode="auto">
          <a:xfrm>
            <a:off x="1908175" y="5484813"/>
            <a:ext cx="1008063" cy="358775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zh-TW" altLang="en-US"/>
          </a:p>
        </p:txBody>
      </p:sp>
      <p:sp>
        <p:nvSpPr>
          <p:cNvPr id="80904" name="矩形 2"/>
          <p:cNvSpPr>
            <a:spLocks noChangeArrowheads="1"/>
          </p:cNvSpPr>
          <p:nvPr/>
        </p:nvSpPr>
        <p:spPr bwMode="auto">
          <a:xfrm>
            <a:off x="2616200" y="4476750"/>
            <a:ext cx="731838" cy="287338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zh-TW" altLang="en-US"/>
          </a:p>
        </p:txBody>
      </p:sp>
      <p:sp>
        <p:nvSpPr>
          <p:cNvPr id="80905" name="文字方塊 3"/>
          <p:cNvSpPr txBox="1">
            <a:spLocks noChangeArrowheads="1"/>
          </p:cNvSpPr>
          <p:nvPr/>
        </p:nvSpPr>
        <p:spPr bwMode="auto">
          <a:xfrm>
            <a:off x="2908300" y="4835525"/>
            <a:ext cx="180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/>
              <a:t>測試母案意見。</a:t>
            </a:r>
          </a:p>
        </p:txBody>
      </p:sp>
      <p:sp>
        <p:nvSpPr>
          <p:cNvPr id="80906" name="Text Box 4"/>
          <p:cNvSpPr txBox="1">
            <a:spLocks noChangeArrowheads="1"/>
          </p:cNvSpPr>
          <p:nvPr/>
        </p:nvSpPr>
        <p:spPr bwMode="auto">
          <a:xfrm>
            <a:off x="4546600" y="115888"/>
            <a:ext cx="18256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3200" b="1" u="sng">
                <a:ea typeface="標楷體" pitchFamily="65" charset="-120"/>
              </a:rPr>
              <a:t>併案作業</a:t>
            </a:r>
          </a:p>
        </p:txBody>
      </p:sp>
    </p:spTree>
    <p:extLst>
      <p:ext uri="{BB962C8B-B14F-4D97-AF65-F5344CB8AC3E}">
        <p14:creationId xmlns:p14="http://schemas.microsoft.com/office/powerpoint/2010/main" val="4143325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1127125"/>
            <a:ext cx="5030787" cy="5735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23" name="Text Box 5"/>
          <p:cNvSpPr txBox="1">
            <a:spLocks noChangeArrowheads="1"/>
          </p:cNvSpPr>
          <p:nvPr/>
        </p:nvSpPr>
        <p:spPr bwMode="auto">
          <a:xfrm>
            <a:off x="5867400" y="1341438"/>
            <a:ext cx="3094038" cy="830262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zh-TW" altLang="en-US" sz="240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也點選公文簽核列印檢視母案公文內容</a:t>
            </a:r>
          </a:p>
        </p:txBody>
      </p:sp>
      <p:pic>
        <p:nvPicPr>
          <p:cNvPr id="8192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65138"/>
            <a:ext cx="10477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直線單箭頭接點 2">
            <a:extLst/>
          </p:cNvPr>
          <p:cNvCxnSpPr>
            <a:stCxn id="81924" idx="2"/>
          </p:cNvCxnSpPr>
          <p:nvPr/>
        </p:nvCxnSpPr>
        <p:spPr>
          <a:xfrm flipH="1">
            <a:off x="3635375" y="874713"/>
            <a:ext cx="523875" cy="393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26" name="Text Box 4"/>
          <p:cNvSpPr txBox="1">
            <a:spLocks noChangeArrowheads="1"/>
          </p:cNvSpPr>
          <p:nvPr/>
        </p:nvSpPr>
        <p:spPr bwMode="auto">
          <a:xfrm>
            <a:off x="4546600" y="115888"/>
            <a:ext cx="18256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3200" b="1" u="sng">
                <a:ea typeface="標楷體" pitchFamily="65" charset="-120"/>
              </a:rPr>
              <a:t>併案作業</a:t>
            </a:r>
          </a:p>
        </p:txBody>
      </p:sp>
    </p:spTree>
    <p:extLst>
      <p:ext uri="{BB962C8B-B14F-4D97-AF65-F5344CB8AC3E}">
        <p14:creationId xmlns:p14="http://schemas.microsoft.com/office/powerpoint/2010/main" val="4120129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57263"/>
            <a:ext cx="7632700" cy="57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947" name="Text Box 5"/>
          <p:cNvSpPr txBox="1">
            <a:spLocks noChangeArrowheads="1"/>
          </p:cNvSpPr>
          <p:nvPr/>
        </p:nvSpPr>
        <p:spPr bwMode="auto">
          <a:xfrm>
            <a:off x="719138" y="5851525"/>
            <a:ext cx="7848600" cy="830263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zh-TW" altLang="en-US" sz="240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點選併案公文後即可看到併案之（子案）。完成子案作業後即可點選“返回母案”</a:t>
            </a:r>
          </a:p>
        </p:txBody>
      </p:sp>
      <p:sp>
        <p:nvSpPr>
          <p:cNvPr id="82948" name="矩形 3"/>
          <p:cNvSpPr>
            <a:spLocks noChangeArrowheads="1"/>
          </p:cNvSpPr>
          <p:nvPr/>
        </p:nvSpPr>
        <p:spPr bwMode="auto">
          <a:xfrm>
            <a:off x="2051050" y="4581525"/>
            <a:ext cx="3097213" cy="719138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zh-TW" altLang="en-US"/>
          </a:p>
        </p:txBody>
      </p:sp>
      <p:sp>
        <p:nvSpPr>
          <p:cNvPr id="82949" name="圓角矩形 4"/>
          <p:cNvSpPr>
            <a:spLocks noChangeArrowheads="1"/>
          </p:cNvSpPr>
          <p:nvPr/>
        </p:nvSpPr>
        <p:spPr bwMode="auto">
          <a:xfrm>
            <a:off x="8302625" y="1196975"/>
            <a:ext cx="144463" cy="352742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zh-TW" altLang="en-US"/>
          </a:p>
        </p:txBody>
      </p:sp>
      <p:sp>
        <p:nvSpPr>
          <p:cNvPr id="82950" name="Text Box 4"/>
          <p:cNvSpPr txBox="1">
            <a:spLocks noChangeArrowheads="1"/>
          </p:cNvSpPr>
          <p:nvPr/>
        </p:nvSpPr>
        <p:spPr bwMode="auto">
          <a:xfrm>
            <a:off x="4546600" y="115888"/>
            <a:ext cx="18256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3200" b="1" u="sng">
                <a:ea typeface="標楷體" pitchFamily="65" charset="-120"/>
              </a:rPr>
              <a:t>併案作業</a:t>
            </a:r>
          </a:p>
        </p:txBody>
      </p:sp>
    </p:spTree>
    <p:extLst>
      <p:ext uri="{BB962C8B-B14F-4D97-AF65-F5344CB8AC3E}">
        <p14:creationId xmlns:p14="http://schemas.microsoft.com/office/powerpoint/2010/main" val="2838100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25538"/>
            <a:ext cx="8753475" cy="568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971" name="矩形 1"/>
          <p:cNvSpPr>
            <a:spLocks noChangeArrowheads="1"/>
          </p:cNvSpPr>
          <p:nvPr/>
        </p:nvSpPr>
        <p:spPr bwMode="auto">
          <a:xfrm>
            <a:off x="2339975" y="3789363"/>
            <a:ext cx="5616575" cy="1511300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zh-TW" altLang="en-US"/>
          </a:p>
        </p:txBody>
      </p:sp>
      <p:sp>
        <p:nvSpPr>
          <p:cNvPr id="83972" name="矩形 2"/>
          <p:cNvSpPr>
            <a:spLocks noChangeArrowheads="1"/>
          </p:cNvSpPr>
          <p:nvPr/>
        </p:nvSpPr>
        <p:spPr bwMode="auto">
          <a:xfrm>
            <a:off x="1625600" y="6165850"/>
            <a:ext cx="1008063" cy="287338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zh-TW" altLang="en-US"/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107950" y="2538413"/>
            <a:ext cx="2087563" cy="2554287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00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kumimoji="0" lang="zh-TW" altLang="en-US" sz="200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併案之（子案）流程與母案同步。</a:t>
            </a:r>
            <a:endParaRPr kumimoji="0" lang="en-US" altLang="zh-TW" sz="200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kumimoji="0" lang="en-US" altLang="zh-TW" sz="200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kumimoji="0" lang="zh-TW" altLang="en-US" sz="200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子案可獨立輸入子案的簽核意見。</a:t>
            </a:r>
            <a:endParaRPr kumimoji="0" lang="en-US" altLang="zh-TW" sz="200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kumimoji="0" lang="en-US" altLang="zh-TW" sz="200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kumimoji="0" lang="zh-TW" altLang="en-US" sz="200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點選</a:t>
            </a:r>
            <a:r>
              <a:rPr kumimoji="0" lang="en-US" altLang="zh-TW" sz="200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[</a:t>
            </a:r>
            <a:r>
              <a:rPr kumimoji="0" lang="zh-TW" altLang="en-US" sz="200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公文簽核列印</a:t>
            </a:r>
            <a:r>
              <a:rPr kumimoji="0" lang="en-US" altLang="zh-TW" sz="200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]</a:t>
            </a:r>
            <a:r>
              <a:rPr kumimoji="0" lang="zh-TW" altLang="en-US" sz="200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可檢視併案公文內容</a:t>
            </a:r>
          </a:p>
        </p:txBody>
      </p:sp>
      <p:sp>
        <p:nvSpPr>
          <p:cNvPr id="83974" name="矩形 3"/>
          <p:cNvSpPr>
            <a:spLocks noChangeArrowheads="1"/>
          </p:cNvSpPr>
          <p:nvPr/>
        </p:nvSpPr>
        <p:spPr bwMode="auto">
          <a:xfrm>
            <a:off x="1547813" y="5300663"/>
            <a:ext cx="3816350" cy="792162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zh-TW" altLang="en-US"/>
          </a:p>
        </p:txBody>
      </p:sp>
      <p:sp>
        <p:nvSpPr>
          <p:cNvPr id="83975" name="Text Box 4"/>
          <p:cNvSpPr txBox="1">
            <a:spLocks noChangeArrowheads="1"/>
          </p:cNvSpPr>
          <p:nvPr/>
        </p:nvSpPr>
        <p:spPr bwMode="auto">
          <a:xfrm>
            <a:off x="4546600" y="115888"/>
            <a:ext cx="18256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3200" b="1" u="sng">
                <a:ea typeface="標楷體" pitchFamily="65" charset="-120"/>
              </a:rPr>
              <a:t>併案作業</a:t>
            </a:r>
          </a:p>
        </p:txBody>
      </p:sp>
    </p:spTree>
    <p:extLst>
      <p:ext uri="{BB962C8B-B14F-4D97-AF65-F5344CB8AC3E}">
        <p14:creationId xmlns:p14="http://schemas.microsoft.com/office/powerpoint/2010/main" val="3732593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341438"/>
            <a:ext cx="3957638" cy="5380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995" name="Text Box 5"/>
          <p:cNvSpPr txBox="1">
            <a:spLocks noChangeArrowheads="1"/>
          </p:cNvSpPr>
          <p:nvPr/>
        </p:nvSpPr>
        <p:spPr bwMode="auto">
          <a:xfrm>
            <a:off x="4932363" y="836613"/>
            <a:ext cx="3384550" cy="831850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zh-TW" altLang="en-US" sz="240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點選公文簽核列印檢視併案</a:t>
            </a:r>
            <a:r>
              <a:rPr kumimoji="0" lang="en-US" altLang="zh-TW" sz="240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240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子案</a:t>
            </a:r>
            <a:r>
              <a:rPr kumimoji="0" lang="en-US" altLang="zh-TW" sz="240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kumimoji="0" lang="zh-TW" altLang="en-US" sz="240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公文內容</a:t>
            </a:r>
          </a:p>
        </p:txBody>
      </p:sp>
      <p:pic>
        <p:nvPicPr>
          <p:cNvPr id="849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38" y="836613"/>
            <a:ext cx="104933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4546600" y="115888"/>
            <a:ext cx="18256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3200" b="1" u="sng">
                <a:ea typeface="標楷體" pitchFamily="65" charset="-120"/>
              </a:rPr>
              <a:t>併案作業</a:t>
            </a:r>
          </a:p>
        </p:txBody>
      </p:sp>
    </p:spTree>
    <p:extLst>
      <p:ext uri="{BB962C8B-B14F-4D97-AF65-F5344CB8AC3E}">
        <p14:creationId xmlns:p14="http://schemas.microsoft.com/office/powerpoint/2010/main" val="2322574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950913"/>
            <a:ext cx="7850187" cy="581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Text Box 5"/>
          <p:cNvSpPr txBox="1">
            <a:spLocks noChangeArrowheads="1"/>
          </p:cNvSpPr>
          <p:nvPr/>
        </p:nvSpPr>
        <p:spPr bwMode="auto">
          <a:xfrm>
            <a:off x="1908175" y="5445125"/>
            <a:ext cx="5724525" cy="461963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zh-TW" altLang="en-US" sz="240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併案公文傳送時，新增併案檢閱提示訊息</a:t>
            </a: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4546600" y="115888"/>
            <a:ext cx="18256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3200" b="1" u="sng">
                <a:ea typeface="標楷體" pitchFamily="65" charset="-120"/>
              </a:rPr>
              <a:t>併案作業</a:t>
            </a:r>
          </a:p>
        </p:txBody>
      </p:sp>
    </p:spTree>
    <p:extLst>
      <p:ext uri="{BB962C8B-B14F-4D97-AF65-F5344CB8AC3E}">
        <p14:creationId xmlns:p14="http://schemas.microsoft.com/office/powerpoint/2010/main" val="3039537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25" y="3213100"/>
            <a:ext cx="5654675" cy="364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6219825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4" name="文字方塊 1"/>
          <p:cNvSpPr txBox="1">
            <a:spLocks noChangeArrowheads="1"/>
          </p:cNvSpPr>
          <p:nvPr/>
        </p:nvSpPr>
        <p:spPr bwMode="auto">
          <a:xfrm>
            <a:off x="63500" y="2171700"/>
            <a:ext cx="696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2000">
                <a:solidFill>
                  <a:srgbClr val="FF0000"/>
                </a:solidFill>
              </a:rPr>
              <a:t>母案</a:t>
            </a:r>
          </a:p>
        </p:txBody>
      </p:sp>
      <p:sp>
        <p:nvSpPr>
          <p:cNvPr id="87045" name="矩形 2"/>
          <p:cNvSpPr>
            <a:spLocks noChangeArrowheads="1"/>
          </p:cNvSpPr>
          <p:nvPr/>
        </p:nvSpPr>
        <p:spPr bwMode="auto">
          <a:xfrm>
            <a:off x="1547813" y="2349500"/>
            <a:ext cx="792162" cy="431800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zh-TW" altLang="en-US"/>
          </a:p>
        </p:txBody>
      </p:sp>
      <p:sp>
        <p:nvSpPr>
          <p:cNvPr id="87046" name="文字方塊 5"/>
          <p:cNvSpPr txBox="1">
            <a:spLocks noChangeArrowheads="1"/>
          </p:cNvSpPr>
          <p:nvPr/>
        </p:nvSpPr>
        <p:spPr bwMode="auto">
          <a:xfrm>
            <a:off x="3635375" y="5189538"/>
            <a:ext cx="698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2000">
                <a:solidFill>
                  <a:srgbClr val="FF0000"/>
                </a:solidFill>
              </a:rPr>
              <a:t>子案</a:t>
            </a:r>
          </a:p>
        </p:txBody>
      </p:sp>
      <p:sp>
        <p:nvSpPr>
          <p:cNvPr id="87047" name="矩形 3"/>
          <p:cNvSpPr>
            <a:spLocks noChangeArrowheads="1"/>
          </p:cNvSpPr>
          <p:nvPr/>
        </p:nvSpPr>
        <p:spPr bwMode="auto">
          <a:xfrm>
            <a:off x="4787900" y="5445125"/>
            <a:ext cx="1223963" cy="287338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zh-TW" altLang="en-US"/>
          </a:p>
        </p:txBody>
      </p:sp>
      <p:sp>
        <p:nvSpPr>
          <p:cNvPr id="87048" name="Text Box 4"/>
          <p:cNvSpPr txBox="1">
            <a:spLocks noChangeArrowheads="1"/>
          </p:cNvSpPr>
          <p:nvPr/>
        </p:nvSpPr>
        <p:spPr bwMode="auto">
          <a:xfrm>
            <a:off x="6405563" y="115888"/>
            <a:ext cx="18256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3200" b="1" u="sng">
                <a:ea typeface="標楷體" pitchFamily="65" charset="-120"/>
              </a:rPr>
              <a:t>併案作業</a:t>
            </a:r>
          </a:p>
        </p:txBody>
      </p:sp>
    </p:spTree>
    <p:extLst>
      <p:ext uri="{BB962C8B-B14F-4D97-AF65-F5344CB8AC3E}">
        <p14:creationId xmlns:p14="http://schemas.microsoft.com/office/powerpoint/2010/main" val="2766794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內容版面配置區 3"/>
          <p:cNvSpPr>
            <a:spLocks noGrp="1" noChangeArrowheads="1"/>
          </p:cNvSpPr>
          <p:nvPr>
            <p:ph idx="1"/>
          </p:nvPr>
        </p:nvSpPr>
        <p:spPr>
          <a:xfrm>
            <a:off x="538163" y="836613"/>
            <a:ext cx="7772400" cy="4530725"/>
          </a:xfrm>
        </p:spPr>
        <p:txBody>
          <a:bodyPr/>
          <a:lstStyle/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實際案例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lvl="1">
              <a:buFont typeface="Wingdings" pitchFamily="2" charset="2"/>
              <a:buChar char="ü"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創一函稿（母案）創一簽（子案）</a:t>
            </a:r>
            <a:endParaRPr lang="en-US" altLang="zh-TW">
              <a:latin typeface="標楷體" pitchFamily="65" charset="-120"/>
              <a:ea typeface="標楷體" pitchFamily="65" charset="-120"/>
            </a:endParaRPr>
          </a:p>
          <a:p>
            <a:pPr lvl="1">
              <a:buFont typeface="Wingdings" pitchFamily="2" charset="2"/>
              <a:buChar char="ü"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開啟母案進行併案作業</a:t>
            </a:r>
            <a:endParaRPr lang="en-US" altLang="zh-TW">
              <a:latin typeface="標楷體" pitchFamily="65" charset="-120"/>
              <a:ea typeface="標楷體" pitchFamily="65" charset="-120"/>
            </a:endParaRPr>
          </a:p>
          <a:p>
            <a:pPr lvl="1">
              <a:buFont typeface="Wingdings" pitchFamily="2" charset="2"/>
              <a:buChar char="ü"/>
            </a:pPr>
            <a:endParaRPr lang="zh-TW" altLang="en-US"/>
          </a:p>
          <a:p>
            <a:endParaRPr lang="zh-TW" altLang="en-US"/>
          </a:p>
        </p:txBody>
      </p:sp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595563"/>
            <a:ext cx="6475413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圓角矩形 4">
            <a:extLst/>
          </p:cNvPr>
          <p:cNvSpPr/>
          <p:nvPr/>
        </p:nvSpPr>
        <p:spPr>
          <a:xfrm>
            <a:off x="3419475" y="5157788"/>
            <a:ext cx="3097213" cy="6080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88069" name="Text Box 4"/>
          <p:cNvSpPr txBox="1">
            <a:spLocks noChangeArrowheads="1"/>
          </p:cNvSpPr>
          <p:nvPr/>
        </p:nvSpPr>
        <p:spPr bwMode="auto">
          <a:xfrm>
            <a:off x="4546600" y="115888"/>
            <a:ext cx="18256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3200" b="1" u="sng">
                <a:ea typeface="標楷體" pitchFamily="65" charset="-120"/>
              </a:rPr>
              <a:t>併案作業</a:t>
            </a:r>
          </a:p>
        </p:txBody>
      </p:sp>
    </p:spTree>
    <p:extLst>
      <p:ext uri="{BB962C8B-B14F-4D97-AF65-F5344CB8AC3E}">
        <p14:creationId xmlns:p14="http://schemas.microsoft.com/office/powerpoint/2010/main" val="989071042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81075"/>
            <a:ext cx="491807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292350"/>
            <a:ext cx="6207125" cy="433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2" name="Text Box 6"/>
          <p:cNvSpPr txBox="1">
            <a:spLocks noChangeArrowheads="1"/>
          </p:cNvSpPr>
          <p:nvPr/>
        </p:nvSpPr>
        <p:spPr bwMode="auto">
          <a:xfrm>
            <a:off x="179388" y="4681538"/>
            <a:ext cx="3529012" cy="1939925"/>
          </a:xfrm>
          <a:prstGeom prst="rect">
            <a:avLst/>
          </a:prstGeom>
          <a:solidFill>
            <a:srgbClr val="CC3300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24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公文內文按下併案，開啟併案介面，進行併案</a:t>
            </a:r>
            <a:endParaRPr lang="en-US" altLang="zh-TW" sz="2400">
              <a:solidFill>
                <a:srgbClr val="FFFF00"/>
              </a:solidFill>
              <a:latin typeface="Times New Roman" pitchFamily="18" charset="0"/>
              <a:ea typeface="標楷體" pitchFamily="65" charset="-120"/>
            </a:endParaRPr>
          </a:p>
          <a:p>
            <a:pPr eaLnBrk="1" hangingPunct="1"/>
            <a:r>
              <a:rPr lang="en-US" altLang="zh-TW" sz="24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1.</a:t>
            </a:r>
            <a:r>
              <a:rPr lang="zh-TW" altLang="en-US" sz="24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輸入子案文號</a:t>
            </a:r>
            <a:endParaRPr lang="en-US" altLang="zh-TW" sz="2400">
              <a:solidFill>
                <a:srgbClr val="FFFF00"/>
              </a:solidFill>
              <a:latin typeface="Times New Roman" pitchFamily="18" charset="0"/>
              <a:ea typeface="標楷體" pitchFamily="65" charset="-120"/>
            </a:endParaRPr>
          </a:p>
          <a:p>
            <a:pPr eaLnBrk="1" hangingPunct="1"/>
            <a:r>
              <a:rPr lang="en-US" altLang="zh-TW" sz="24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2.</a:t>
            </a:r>
            <a:r>
              <a:rPr lang="zh-TW" altLang="en-US" sz="24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按下新增子案</a:t>
            </a:r>
            <a:endParaRPr lang="en-US" altLang="zh-TW" sz="2400">
              <a:solidFill>
                <a:srgbClr val="FFFF00"/>
              </a:solidFill>
              <a:latin typeface="Times New Roman" pitchFamily="18" charset="0"/>
              <a:ea typeface="標楷體" pitchFamily="65" charset="-120"/>
            </a:endParaRPr>
          </a:p>
          <a:p>
            <a:pPr eaLnBrk="1" hangingPunct="1"/>
            <a:r>
              <a:rPr lang="en-US" altLang="zh-TW" sz="24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3.</a:t>
            </a:r>
            <a:r>
              <a:rPr lang="zh-TW" altLang="en-US" sz="24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按下併案。</a:t>
            </a:r>
          </a:p>
        </p:txBody>
      </p:sp>
      <p:cxnSp>
        <p:nvCxnSpPr>
          <p:cNvPr id="4" name="直線單箭頭接點 3">
            <a:extLst/>
          </p:cNvPr>
          <p:cNvCxnSpPr/>
          <p:nvPr/>
        </p:nvCxnSpPr>
        <p:spPr>
          <a:xfrm>
            <a:off x="827088" y="2420938"/>
            <a:ext cx="3529012" cy="7207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>
            <a:extLst/>
          </p:cNvPr>
          <p:cNvSpPr/>
          <p:nvPr/>
        </p:nvSpPr>
        <p:spPr>
          <a:xfrm>
            <a:off x="5508625" y="3249613"/>
            <a:ext cx="660400" cy="2508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9" name="矩形 8">
            <a:extLst/>
          </p:cNvPr>
          <p:cNvSpPr/>
          <p:nvPr/>
        </p:nvSpPr>
        <p:spPr>
          <a:xfrm>
            <a:off x="5181600" y="3033713"/>
            <a:ext cx="1008063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0" name="橢圓 9">
            <a:extLst/>
          </p:cNvPr>
          <p:cNvSpPr/>
          <p:nvPr/>
        </p:nvSpPr>
        <p:spPr>
          <a:xfrm>
            <a:off x="5724525" y="4365625"/>
            <a:ext cx="719138" cy="3587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89097" name="Text Box 4"/>
          <p:cNvSpPr txBox="1">
            <a:spLocks noChangeArrowheads="1"/>
          </p:cNvSpPr>
          <p:nvPr/>
        </p:nvSpPr>
        <p:spPr bwMode="auto">
          <a:xfrm>
            <a:off x="5097463" y="112713"/>
            <a:ext cx="18256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3200" b="1" u="sng">
                <a:ea typeface="標楷體" pitchFamily="65" charset="-120"/>
              </a:rPr>
              <a:t>併案作業</a:t>
            </a:r>
          </a:p>
        </p:txBody>
      </p:sp>
    </p:spTree>
    <p:extLst>
      <p:ext uri="{BB962C8B-B14F-4D97-AF65-F5344CB8AC3E}">
        <p14:creationId xmlns:p14="http://schemas.microsoft.com/office/powerpoint/2010/main" val="3552082303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文字方塊 1"/>
          <p:cNvSpPr txBox="1">
            <a:spLocks noChangeArrowheads="1"/>
          </p:cNvSpPr>
          <p:nvPr/>
        </p:nvSpPr>
        <p:spPr bwMode="auto">
          <a:xfrm>
            <a:off x="3203575" y="836613"/>
            <a:ext cx="35702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4400">
                <a:latin typeface="標楷體" pitchFamily="65" charset="-120"/>
                <a:ea typeface="標楷體" pitchFamily="65" charset="-120"/>
              </a:rPr>
              <a:t>併案注意事項</a:t>
            </a:r>
          </a:p>
        </p:txBody>
      </p:sp>
      <p:sp>
        <p:nvSpPr>
          <p:cNvPr id="71683" name="文字方塊 2"/>
          <p:cNvSpPr txBox="1">
            <a:spLocks noChangeArrowheads="1"/>
          </p:cNvSpPr>
          <p:nvPr/>
        </p:nvSpPr>
        <p:spPr bwMode="auto">
          <a:xfrm>
            <a:off x="827088" y="1773238"/>
            <a:ext cx="7993062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ts val="4100"/>
              </a:lnSpc>
              <a:buFont typeface="Wingdings" pitchFamily="2" charset="2"/>
              <a:buChar char="n"/>
            </a:pPr>
            <a:r>
              <a:rPr lang="zh-TW" altLang="en-US" sz="34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未簽收</a:t>
            </a:r>
            <a:r>
              <a:rPr lang="zh-TW" altLang="en-US" sz="3400">
                <a:latin typeface="標楷體" pitchFamily="65" charset="-120"/>
                <a:ea typeface="標楷體" pitchFamily="65" charset="-120"/>
              </a:rPr>
              <a:t>之外來文無法併案，</a:t>
            </a:r>
            <a:r>
              <a:rPr lang="zh-TW" altLang="en-US" sz="34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未結案</a:t>
            </a:r>
            <a:r>
              <a:rPr lang="zh-TW" altLang="en-US" sz="3400">
                <a:latin typeface="標楷體" pitchFamily="65" charset="-120"/>
                <a:ea typeface="標楷體" pitchFamily="65" charset="-120"/>
              </a:rPr>
              <a:t>之簽呈無法被併案</a:t>
            </a:r>
            <a:endParaRPr lang="en-US" altLang="zh-TW" sz="340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ts val="4100"/>
              </a:lnSpc>
              <a:buFont typeface="Wingdings" pitchFamily="2" charset="2"/>
              <a:buChar char="n"/>
            </a:pPr>
            <a:r>
              <a:rPr lang="zh-TW" altLang="en-US" sz="34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流程中</a:t>
            </a:r>
            <a:r>
              <a:rPr lang="zh-TW" altLang="en-US" sz="3400">
                <a:latin typeface="標楷體" pitchFamily="65" charset="-120"/>
                <a:ea typeface="標楷體" pitchFamily="65" charset="-120"/>
              </a:rPr>
              <a:t>的公文無法併案</a:t>
            </a:r>
            <a:endParaRPr lang="en-US" altLang="zh-TW" sz="340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ts val="4100"/>
              </a:lnSpc>
              <a:buFont typeface="Wingdings" pitchFamily="2" charset="2"/>
              <a:buChar char="n"/>
            </a:pPr>
            <a:r>
              <a:rPr lang="zh-TW" altLang="en-US" sz="3400">
                <a:latin typeface="標楷體" pitchFamily="65" charset="-120"/>
                <a:ea typeface="標楷體" pitchFamily="65" charset="-120"/>
              </a:rPr>
              <a:t>暫存區的公文，如有併案的狀態下，需</a:t>
            </a:r>
            <a:r>
              <a:rPr lang="zh-TW" altLang="en-US" sz="34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解除併案</a:t>
            </a:r>
            <a:r>
              <a:rPr lang="zh-TW" altLang="en-US" sz="3400">
                <a:latin typeface="標楷體" pitchFamily="65" charset="-120"/>
                <a:ea typeface="標楷體" pitchFamily="65" charset="-120"/>
              </a:rPr>
              <a:t>方能刪除公文</a:t>
            </a:r>
            <a:endParaRPr lang="en-US" altLang="zh-TW" sz="340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ts val="4100"/>
              </a:lnSpc>
              <a:buFont typeface="Wingdings" pitchFamily="2" charset="2"/>
              <a:buChar char="n"/>
            </a:pPr>
            <a:r>
              <a:rPr lang="zh-TW" altLang="en-US" sz="34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不同年度</a:t>
            </a:r>
            <a:r>
              <a:rPr lang="en-US" altLang="zh-TW" sz="34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4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跨年度</a:t>
            </a:r>
            <a:r>
              <a:rPr lang="en-US" altLang="zh-TW" sz="34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4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的公文不得併案</a:t>
            </a:r>
          </a:p>
        </p:txBody>
      </p:sp>
    </p:spTree>
    <p:extLst>
      <p:ext uri="{BB962C8B-B14F-4D97-AF65-F5344CB8AC3E}">
        <p14:creationId xmlns:p14="http://schemas.microsoft.com/office/powerpoint/2010/main" val="2828563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6200775" cy="305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kx="-3284103" algn="br" rotWithShape="0">
                    <a:srgbClr val="7A7A5C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901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3068638"/>
            <a:ext cx="5511800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線單箭頭接點 3">
            <a:extLst/>
          </p:cNvPr>
          <p:cNvCxnSpPr/>
          <p:nvPr/>
        </p:nvCxnSpPr>
        <p:spPr>
          <a:xfrm>
            <a:off x="3995738" y="2852738"/>
            <a:ext cx="431800" cy="647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117" name="Text Box 6"/>
          <p:cNvSpPr txBox="1">
            <a:spLocks noChangeArrowheads="1"/>
          </p:cNvSpPr>
          <p:nvPr/>
        </p:nvSpPr>
        <p:spPr bwMode="auto">
          <a:xfrm>
            <a:off x="215900" y="4365625"/>
            <a:ext cx="2879725" cy="830263"/>
          </a:xfrm>
          <a:prstGeom prst="rect">
            <a:avLst/>
          </a:prstGeom>
          <a:solidFill>
            <a:srgbClr val="CC3300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24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已併案公文，進行公文傳送</a:t>
            </a:r>
            <a:endParaRPr lang="en-US" altLang="zh-TW" sz="2400">
              <a:solidFill>
                <a:srgbClr val="FFFF00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5" name="矩形 4">
            <a:extLst/>
          </p:cNvPr>
          <p:cNvSpPr/>
          <p:nvPr/>
        </p:nvSpPr>
        <p:spPr>
          <a:xfrm>
            <a:off x="250825" y="3176588"/>
            <a:ext cx="576263" cy="3238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90119" name="Text Box 4"/>
          <p:cNvSpPr txBox="1">
            <a:spLocks noChangeArrowheads="1"/>
          </p:cNvSpPr>
          <p:nvPr/>
        </p:nvSpPr>
        <p:spPr bwMode="auto">
          <a:xfrm>
            <a:off x="5287963" y="115888"/>
            <a:ext cx="18256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3200" b="1" u="sng">
                <a:ea typeface="標楷體" pitchFamily="65" charset="-120"/>
              </a:rPr>
              <a:t>併案作業</a:t>
            </a:r>
          </a:p>
        </p:txBody>
      </p:sp>
    </p:spTree>
    <p:extLst>
      <p:ext uri="{BB962C8B-B14F-4D97-AF65-F5344CB8AC3E}">
        <p14:creationId xmlns:p14="http://schemas.microsoft.com/office/powerpoint/2010/main" val="3556394788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1666875"/>
            <a:ext cx="72136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/>
          </p:cNvPr>
          <p:cNvSpPr/>
          <p:nvPr/>
        </p:nvSpPr>
        <p:spPr>
          <a:xfrm>
            <a:off x="1187450" y="3429000"/>
            <a:ext cx="720725" cy="2873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4" name="橢圓 3">
            <a:extLst/>
          </p:cNvPr>
          <p:cNvSpPr/>
          <p:nvPr/>
        </p:nvSpPr>
        <p:spPr>
          <a:xfrm>
            <a:off x="3563938" y="3573463"/>
            <a:ext cx="863600" cy="2873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91141" name="Text Box 6"/>
          <p:cNvSpPr txBox="1">
            <a:spLocks noChangeArrowheads="1"/>
          </p:cNvSpPr>
          <p:nvPr/>
        </p:nvSpPr>
        <p:spPr bwMode="auto">
          <a:xfrm>
            <a:off x="965200" y="5373688"/>
            <a:ext cx="5040313" cy="461962"/>
          </a:xfrm>
          <a:prstGeom prst="rect">
            <a:avLst/>
          </a:prstGeom>
          <a:solidFill>
            <a:srgbClr val="CC3300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24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併案公文，於收件匣顯示 </a:t>
            </a:r>
            <a:r>
              <a:rPr lang="en-US" altLang="zh-TW" sz="24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sz="24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併案</a:t>
            </a:r>
            <a:r>
              <a:rPr lang="en-US" altLang="zh-TW" sz="24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)</a:t>
            </a:r>
          </a:p>
        </p:txBody>
      </p:sp>
      <p:sp>
        <p:nvSpPr>
          <p:cNvPr id="91142" name="Text Box 4"/>
          <p:cNvSpPr txBox="1">
            <a:spLocks noChangeArrowheads="1"/>
          </p:cNvSpPr>
          <p:nvPr/>
        </p:nvSpPr>
        <p:spPr bwMode="auto">
          <a:xfrm>
            <a:off x="5097463" y="112713"/>
            <a:ext cx="18256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3200" b="1" u="sng">
                <a:ea typeface="標楷體" pitchFamily="65" charset="-120"/>
              </a:rPr>
              <a:t>併案作業</a:t>
            </a:r>
          </a:p>
        </p:txBody>
      </p:sp>
    </p:spTree>
    <p:extLst>
      <p:ext uri="{BB962C8B-B14F-4D97-AF65-F5344CB8AC3E}">
        <p14:creationId xmlns:p14="http://schemas.microsoft.com/office/powerpoint/2010/main" val="2416404903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1389063"/>
            <a:ext cx="7883525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Text Box 6"/>
          <p:cNvSpPr txBox="1">
            <a:spLocks noChangeArrowheads="1"/>
          </p:cNvSpPr>
          <p:nvPr/>
        </p:nvSpPr>
        <p:spPr bwMode="auto">
          <a:xfrm>
            <a:off x="3708400" y="5373688"/>
            <a:ext cx="5040313" cy="1200150"/>
          </a:xfrm>
          <a:prstGeom prst="rect">
            <a:avLst/>
          </a:prstGeom>
          <a:solidFill>
            <a:srgbClr val="CC3300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24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於流程中，可使用點選標籤頁面切換至子案公文，進行子案公文的簽核意見</a:t>
            </a: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5097463" y="112713"/>
            <a:ext cx="18256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3200" b="1" u="sng">
                <a:ea typeface="標楷體" pitchFamily="65" charset="-120"/>
              </a:rPr>
              <a:t>併案作業</a:t>
            </a:r>
          </a:p>
        </p:txBody>
      </p:sp>
    </p:spTree>
    <p:extLst>
      <p:ext uri="{BB962C8B-B14F-4D97-AF65-F5344CB8AC3E}">
        <p14:creationId xmlns:p14="http://schemas.microsoft.com/office/powerpoint/2010/main" val="39007754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052513"/>
            <a:ext cx="8818563" cy="551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7" name="Text Box 6"/>
          <p:cNvSpPr txBox="1">
            <a:spLocks noChangeArrowheads="1"/>
          </p:cNvSpPr>
          <p:nvPr/>
        </p:nvSpPr>
        <p:spPr bwMode="auto">
          <a:xfrm>
            <a:off x="3851275" y="5157788"/>
            <a:ext cx="5040313" cy="1570037"/>
          </a:xfrm>
          <a:prstGeom prst="rect">
            <a:avLst/>
          </a:prstGeom>
          <a:solidFill>
            <a:srgbClr val="CC3300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4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sz="24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子案為簽、函、開會通知單</a:t>
            </a:r>
            <a:r>
              <a:rPr lang="en-US" altLang="zh-TW" sz="24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..)</a:t>
            </a:r>
            <a:r>
              <a:rPr lang="zh-TW" altLang="en-US" sz="24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並且於流程中有修改內文權限，即可使用點選標籤頁面切換至子案公文，進行修改主旨、說明</a:t>
            </a: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5097463" y="112713"/>
            <a:ext cx="18256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3200" b="1" u="sng">
                <a:ea typeface="標楷體" pitchFamily="65" charset="-120"/>
              </a:rPr>
              <a:t>併案作業</a:t>
            </a:r>
          </a:p>
        </p:txBody>
      </p:sp>
    </p:spTree>
    <p:extLst>
      <p:ext uri="{BB962C8B-B14F-4D97-AF65-F5344CB8AC3E}">
        <p14:creationId xmlns:p14="http://schemas.microsoft.com/office/powerpoint/2010/main" val="29314231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84313"/>
            <a:ext cx="7724775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Text Box 6"/>
          <p:cNvSpPr txBox="1">
            <a:spLocks noChangeArrowheads="1"/>
          </p:cNvSpPr>
          <p:nvPr/>
        </p:nvSpPr>
        <p:spPr bwMode="auto">
          <a:xfrm>
            <a:off x="3924300" y="4652963"/>
            <a:ext cx="5040313" cy="830262"/>
          </a:xfrm>
          <a:prstGeom prst="rect">
            <a:avLst/>
          </a:prstGeom>
          <a:solidFill>
            <a:srgbClr val="CC3300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24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子案公文</a:t>
            </a:r>
            <a:r>
              <a:rPr lang="en-US" altLang="zh-TW" sz="24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sz="24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公文內文</a:t>
            </a:r>
            <a:r>
              <a:rPr lang="en-US" altLang="zh-TW" sz="24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)</a:t>
            </a:r>
          </a:p>
          <a:p>
            <a:pPr eaLnBrk="1" hangingPunct="1"/>
            <a:r>
              <a:rPr lang="zh-TW" altLang="en-US" sz="24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進行修改主旨、說明</a:t>
            </a: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5097463" y="112713"/>
            <a:ext cx="18256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3200" b="1" u="sng">
                <a:ea typeface="標楷體" pitchFamily="65" charset="-120"/>
              </a:rPr>
              <a:t>併案作業</a:t>
            </a:r>
          </a:p>
        </p:txBody>
      </p:sp>
    </p:spTree>
    <p:extLst>
      <p:ext uri="{BB962C8B-B14F-4D97-AF65-F5344CB8AC3E}">
        <p14:creationId xmlns:p14="http://schemas.microsoft.com/office/powerpoint/2010/main" val="24606594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內容版面配置區 5"/>
          <p:cNvSpPr txBox="1">
            <a:spLocks/>
          </p:cNvSpPr>
          <p:nvPr/>
        </p:nvSpPr>
        <p:spPr bwMode="auto">
          <a:xfrm>
            <a:off x="827088" y="1341438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endParaRPr lang="zh-TW" altLang="en-US" sz="24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5235" name="內容版面配置區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併案選擇文稿類別</a:t>
            </a: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[</a:t>
            </a: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簽稿併陳</a:t>
            </a: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]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lvl="1"/>
            <a:r>
              <a:rPr lang="zh-TW" altLang="en-US">
                <a:latin typeface="標楷體" pitchFamily="65" charset="-120"/>
                <a:ea typeface="標楷體" pitchFamily="65" charset="-120"/>
              </a:rPr>
              <a:t>子案關卡與母案關卡流程同步</a:t>
            </a:r>
          </a:p>
          <a:p>
            <a:pPr lvl="1"/>
            <a:r>
              <a:rPr lang="zh-TW" altLang="en-US">
                <a:latin typeface="標楷體" pitchFamily="65" charset="-120"/>
                <a:ea typeface="標楷體" pitchFamily="65" charset="-120"/>
              </a:rPr>
              <a:t>於流程中，可使用點選</a:t>
            </a: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標籤頁面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切換至子案公文，進行子案公文的簽核意見</a:t>
            </a:r>
          </a:p>
          <a:p>
            <a:pPr lvl="1"/>
            <a:r>
              <a:rPr lang="en-US" altLang="zh-TW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子案為簽、函、開會通知單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..)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並且於流程中有修改內文權限，即可使用點選標籤頁面切換至子案公文，進行修改主旨、說明</a:t>
            </a:r>
          </a:p>
          <a:p>
            <a:endParaRPr lang="zh-TW" altLang="en-US"/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5097463" y="112713"/>
            <a:ext cx="18256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3200" b="1" u="sng">
                <a:ea typeface="標楷體" pitchFamily="65" charset="-120"/>
              </a:rPr>
              <a:t>併案作業</a:t>
            </a:r>
          </a:p>
        </p:txBody>
      </p:sp>
    </p:spTree>
    <p:extLst>
      <p:ext uri="{BB962C8B-B14F-4D97-AF65-F5344CB8AC3E}">
        <p14:creationId xmlns:p14="http://schemas.microsoft.com/office/powerpoint/2010/main" val="27536825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標題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~End~</a:t>
            </a:r>
            <a:br>
              <a:rPr lang="en-US" altLang="zh-TW" dirty="0">
                <a:latin typeface="微軟正黑體" pitchFamily="34" charset="-120"/>
                <a:ea typeface="微軟正黑體" pitchFamily="34" charset="-120"/>
              </a:rPr>
            </a:br>
            <a:endParaRPr lang="zh-TW" altLang="en-US" sz="3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7459" name="副標題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內容版面配置區 5"/>
          <p:cNvSpPr>
            <a:spLocks noGrp="1" noChangeArrowheads="1"/>
          </p:cNvSpPr>
          <p:nvPr>
            <p:ph idx="4294967295"/>
          </p:nvPr>
        </p:nvSpPr>
        <p:spPr>
          <a:xfrm>
            <a:off x="539750" y="908050"/>
            <a:ext cx="7772400" cy="4530725"/>
          </a:xfrm>
        </p:spPr>
        <p:txBody>
          <a:bodyPr/>
          <a:lstStyle/>
          <a:p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併案注意事項：</a:t>
            </a:r>
            <a:endParaRPr lang="en-US" altLang="zh-TW" sz="2400">
              <a:latin typeface="標楷體" pitchFamily="65" charset="-120"/>
              <a:ea typeface="標楷體" pitchFamily="65" charset="-120"/>
            </a:endParaRPr>
          </a:p>
          <a:p>
            <a:pPr lvl="1">
              <a:buFont typeface="Wingdings" pitchFamily="2" charset="2"/>
              <a:buChar char="ü"/>
            </a:pPr>
            <a:r>
              <a:rPr lang="zh-TW" altLang="en-US" sz="2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系統提示母案需選擇文稿類別</a:t>
            </a:r>
            <a:r>
              <a:rPr lang="en-US" altLang="zh-TW" sz="2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[</a:t>
            </a:r>
            <a:r>
              <a:rPr lang="zh-TW" altLang="en-US" sz="2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簽稿併陳</a:t>
            </a:r>
            <a:r>
              <a:rPr lang="en-US" altLang="zh-TW" sz="2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]</a:t>
            </a:r>
            <a:r>
              <a:rPr lang="zh-TW" altLang="en-US" sz="2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。併案選擇文稿類別</a:t>
            </a:r>
            <a:r>
              <a:rPr lang="en-US" altLang="zh-TW" sz="2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[</a:t>
            </a:r>
            <a:r>
              <a:rPr lang="zh-TW" altLang="en-US" sz="2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簽稿併陳</a:t>
            </a:r>
            <a:r>
              <a:rPr lang="en-US" altLang="zh-TW" sz="2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]</a:t>
            </a:r>
            <a:r>
              <a:rPr lang="zh-TW" altLang="en-US" sz="2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。子案關卡與母案關卡流程同步</a:t>
            </a:r>
          </a:p>
          <a:p>
            <a:pPr lvl="1">
              <a:buFont typeface="Wingdings" pitchFamily="2" charset="2"/>
              <a:buChar char="ü"/>
            </a:pPr>
            <a:r>
              <a:rPr lang="zh-TW" altLang="en-US" sz="2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併案時機：僅自己的創文或承辦文，流程中不能併案</a:t>
            </a:r>
          </a:p>
          <a:p>
            <a:endParaRPr lang="zh-TW" altLang="en-US" sz="240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27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0" y="2708275"/>
            <a:ext cx="7372350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橢圓 6">
            <a:extLst/>
          </p:cNvPr>
          <p:cNvSpPr/>
          <p:nvPr/>
        </p:nvSpPr>
        <p:spPr>
          <a:xfrm>
            <a:off x="2916238" y="4138613"/>
            <a:ext cx="1801812" cy="5032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72709" name="Text Box 4"/>
          <p:cNvSpPr txBox="1">
            <a:spLocks noChangeArrowheads="1"/>
          </p:cNvSpPr>
          <p:nvPr/>
        </p:nvSpPr>
        <p:spPr bwMode="auto">
          <a:xfrm>
            <a:off x="4546600" y="115888"/>
            <a:ext cx="18256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3200" b="1" u="sng">
                <a:ea typeface="標楷體" pitchFamily="65" charset="-120"/>
              </a:rPr>
              <a:t>併案作業</a:t>
            </a:r>
          </a:p>
        </p:txBody>
      </p:sp>
    </p:spTree>
    <p:extLst>
      <p:ext uri="{BB962C8B-B14F-4D97-AF65-F5344CB8AC3E}">
        <p14:creationId xmlns:p14="http://schemas.microsoft.com/office/powerpoint/2010/main" val="3091055674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/>
          </p:cNvPr>
          <p:cNvSpPr txBox="1"/>
          <p:nvPr/>
        </p:nvSpPr>
        <p:spPr>
          <a:xfrm>
            <a:off x="755650" y="1052513"/>
            <a:ext cx="8064500" cy="563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71500" indent="-571500" eaLnBrk="1" hangingPunct="1">
              <a:buFont typeface="Wingdings" panose="05000000000000000000" pitchFamily="2" charset="2"/>
              <a:buChar char="n"/>
              <a:defRPr/>
            </a:pPr>
            <a:r>
              <a:rPr lang="zh-TW" altLang="en-US" sz="3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創簽或函稿當母案</a:t>
            </a:r>
            <a:endParaRPr lang="en-US" altLang="zh-TW" sz="3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 eaLnBrk="1" hangingPunct="1">
              <a:buFont typeface="Wingdings" panose="05000000000000000000" pitchFamily="2" charset="2"/>
              <a:buChar char="n"/>
              <a:defRPr/>
            </a:pPr>
            <a:r>
              <a:rPr lang="zh-TW" altLang="en-US" sz="3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外來文或已結案公文當子案</a:t>
            </a:r>
            <a:endParaRPr lang="en-US" altLang="zh-TW" sz="3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 eaLnBrk="1" hangingPunct="1">
              <a:buFont typeface="Wingdings" pitchFamily="2" charset="2"/>
              <a:buChar char="u"/>
              <a:defRPr/>
            </a:pPr>
            <a:r>
              <a:rPr lang="zh-TW" altLang="en-US" sz="3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實例：</a:t>
            </a:r>
            <a:endParaRPr lang="en-US" altLang="zh-TW" sz="3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 eaLnBrk="1" hangingPunct="1">
              <a:buFont typeface="Wingdings" panose="05000000000000000000" pitchFamily="2" charset="2"/>
              <a:buChar char="n"/>
              <a:defRPr/>
            </a:pP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創簽併外來文</a:t>
            </a:r>
            <a:r>
              <a:rPr lang="zh-TW" altLang="en-US" sz="3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子案</a:t>
            </a:r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028700" lvl="1" indent="-571500" eaLnBrk="1" hangingPunct="1">
              <a:buFont typeface="Wingdings" panose="05000000000000000000" pitchFamily="2" charset="2"/>
              <a:buChar char="n"/>
              <a:defRPr/>
            </a:pP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簽收外來文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記下文號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1028700" lvl="1" indent="-571500" eaLnBrk="1" hangingPunct="1">
              <a:buFont typeface="Wingdings" panose="05000000000000000000" pitchFamily="2" charset="2"/>
              <a:buChar char="n"/>
              <a:defRPr/>
            </a:pP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創簽→撰稿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文稿類別：簽稿並陳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 →併案功能→輸入外來文文號→儲存</a:t>
            </a:r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 eaLnBrk="1" hangingPunct="1">
              <a:buFont typeface="Wingdings" panose="05000000000000000000" pitchFamily="2" charset="2"/>
              <a:buChar char="n"/>
              <a:defRPr/>
            </a:pP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函稿併創簽</a:t>
            </a:r>
            <a:r>
              <a:rPr lang="zh-TW" altLang="en-US" sz="3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子案</a:t>
            </a:r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028700" lvl="1" indent="-571500" eaLnBrk="1" hangingPunct="1">
              <a:buFont typeface="Wingdings" panose="05000000000000000000" pitchFamily="2" charset="2"/>
              <a:buChar char="n"/>
              <a:defRPr/>
            </a:pP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創簽→儲存，記下文號</a:t>
            </a:r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028700" lvl="1" indent="-571500" eaLnBrk="1" hangingPunct="1">
              <a:buFont typeface="Wingdings" panose="05000000000000000000" pitchFamily="2" charset="2"/>
              <a:buChar char="n"/>
              <a:defRPr/>
            </a:pP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創函稿→撰稿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文稿類別：簽稿並陳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 →併案功能→輸入</a:t>
            </a:r>
            <a:r>
              <a:rPr lang="zh-TW" altLang="en-US" sz="3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子案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文號</a:t>
            </a:r>
          </a:p>
          <a:p>
            <a:pPr marL="1028700" lvl="1" indent="-571500" eaLnBrk="1" hangingPunct="1">
              <a:buFont typeface="Wingdings" panose="05000000000000000000" pitchFamily="2" charset="2"/>
              <a:buChar char="n"/>
              <a:defRPr/>
            </a:pPr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3731" name="Text Box 4"/>
          <p:cNvSpPr txBox="1">
            <a:spLocks noChangeArrowheads="1"/>
          </p:cNvSpPr>
          <p:nvPr/>
        </p:nvSpPr>
        <p:spPr bwMode="auto">
          <a:xfrm>
            <a:off x="4546600" y="115888"/>
            <a:ext cx="26463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3200" b="1" u="sng">
                <a:ea typeface="標楷體" pitchFamily="65" charset="-120"/>
              </a:rPr>
              <a:t>併案作業說明</a:t>
            </a:r>
          </a:p>
        </p:txBody>
      </p:sp>
    </p:spTree>
    <p:extLst>
      <p:ext uri="{BB962C8B-B14F-4D97-AF65-F5344CB8AC3E}">
        <p14:creationId xmlns:p14="http://schemas.microsoft.com/office/powerpoint/2010/main" val="2737634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0225"/>
            <a:ext cx="918051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Text Box 8"/>
          <p:cNvSpPr txBox="1">
            <a:spLocks noChangeArrowheads="1"/>
          </p:cNvSpPr>
          <p:nvPr/>
        </p:nvSpPr>
        <p:spPr bwMode="auto">
          <a:xfrm>
            <a:off x="360363" y="5229225"/>
            <a:ext cx="8783637" cy="830263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240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當收到文書組分文來的外來文時，先行確認公文是否由自己承辦</a:t>
            </a:r>
          </a:p>
          <a:p>
            <a:pPr eaLnBrk="1" hangingPunct="1"/>
            <a:r>
              <a:rPr kumimoji="0" lang="zh-TW" altLang="en-US" sz="240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無誤的話請先進行簽收作業，才能進行併案作業</a:t>
            </a:r>
          </a:p>
        </p:txBody>
      </p:sp>
      <p:sp>
        <p:nvSpPr>
          <p:cNvPr id="74756" name="Oval 10"/>
          <p:cNvSpPr>
            <a:spLocks noChangeArrowheads="1"/>
          </p:cNvSpPr>
          <p:nvPr/>
        </p:nvSpPr>
        <p:spPr bwMode="auto">
          <a:xfrm>
            <a:off x="1285875" y="4005263"/>
            <a:ext cx="434975" cy="414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74757" name="Text Box 4"/>
          <p:cNvSpPr txBox="1">
            <a:spLocks noChangeArrowheads="1"/>
          </p:cNvSpPr>
          <p:nvPr/>
        </p:nvSpPr>
        <p:spPr bwMode="auto">
          <a:xfrm>
            <a:off x="4546600" y="115888"/>
            <a:ext cx="18256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3200" b="1" u="sng">
                <a:ea typeface="標楷體" pitchFamily="65" charset="-120"/>
              </a:rPr>
              <a:t>併案作業</a:t>
            </a:r>
          </a:p>
        </p:txBody>
      </p:sp>
    </p:spTree>
    <p:extLst>
      <p:ext uri="{BB962C8B-B14F-4D97-AF65-F5344CB8AC3E}">
        <p14:creationId xmlns:p14="http://schemas.microsoft.com/office/powerpoint/2010/main" val="1118929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" t="1746"/>
          <a:stretch>
            <a:fillRect/>
          </a:stretch>
        </p:blipFill>
        <p:spPr bwMode="auto">
          <a:xfrm>
            <a:off x="755650" y="1019175"/>
            <a:ext cx="8105775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Text Box 9"/>
          <p:cNvSpPr txBox="1">
            <a:spLocks noChangeArrowheads="1"/>
          </p:cNvSpPr>
          <p:nvPr/>
        </p:nvSpPr>
        <p:spPr bwMode="auto">
          <a:xfrm>
            <a:off x="3203575" y="4797425"/>
            <a:ext cx="5060950" cy="457200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zh-TW" altLang="en-US" sz="240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依據已簽收之外來文進行擬一份簽呈</a:t>
            </a:r>
          </a:p>
        </p:txBody>
      </p:sp>
      <p:sp>
        <p:nvSpPr>
          <p:cNvPr id="75780" name="矩形 1"/>
          <p:cNvSpPr>
            <a:spLocks noChangeArrowheads="1"/>
          </p:cNvSpPr>
          <p:nvPr/>
        </p:nvSpPr>
        <p:spPr bwMode="auto">
          <a:xfrm>
            <a:off x="1042988" y="1341438"/>
            <a:ext cx="360362" cy="358775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zh-TW" altLang="en-US"/>
          </a:p>
        </p:txBody>
      </p:sp>
      <p:sp>
        <p:nvSpPr>
          <p:cNvPr id="75781" name="矩形 2"/>
          <p:cNvSpPr>
            <a:spLocks noChangeArrowheads="1"/>
          </p:cNvSpPr>
          <p:nvPr/>
        </p:nvSpPr>
        <p:spPr bwMode="auto">
          <a:xfrm>
            <a:off x="2268538" y="1520825"/>
            <a:ext cx="2159000" cy="468313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zh-TW" altLang="en-US"/>
          </a:p>
        </p:txBody>
      </p:sp>
      <p:sp>
        <p:nvSpPr>
          <p:cNvPr id="75782" name="Text Box 4"/>
          <p:cNvSpPr txBox="1">
            <a:spLocks noChangeArrowheads="1"/>
          </p:cNvSpPr>
          <p:nvPr/>
        </p:nvSpPr>
        <p:spPr bwMode="auto">
          <a:xfrm>
            <a:off x="4546600" y="115888"/>
            <a:ext cx="18256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3200" b="1" u="sng">
                <a:ea typeface="標楷體" pitchFamily="65" charset="-120"/>
              </a:rPr>
              <a:t>併案作業</a:t>
            </a:r>
          </a:p>
        </p:txBody>
      </p:sp>
    </p:spTree>
    <p:extLst>
      <p:ext uri="{BB962C8B-B14F-4D97-AF65-F5344CB8AC3E}">
        <p14:creationId xmlns:p14="http://schemas.microsoft.com/office/powerpoint/2010/main" val="3628357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908050"/>
            <a:ext cx="8261350" cy="522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Text Box 5"/>
          <p:cNvSpPr txBox="1">
            <a:spLocks noChangeArrowheads="1"/>
          </p:cNvSpPr>
          <p:nvPr/>
        </p:nvSpPr>
        <p:spPr bwMode="auto">
          <a:xfrm>
            <a:off x="2843213" y="4005263"/>
            <a:ext cx="5715000" cy="1630362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zh-TW" altLang="en-US" sz="200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一、公文內文繕打完成後請按左手邊的併案作業</a:t>
            </a:r>
          </a:p>
          <a:p>
            <a:pPr eaLnBrk="1" hangingPunct="1"/>
            <a:r>
              <a:rPr kumimoji="0" lang="zh-TW" altLang="en-US" sz="200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二、將外來文的收發文號輸入於欄位內</a:t>
            </a:r>
          </a:p>
          <a:p>
            <a:pPr eaLnBrk="1" hangingPunct="1"/>
            <a:r>
              <a:rPr kumimoji="0" lang="zh-TW" altLang="en-US" sz="200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三、點選新增子案</a:t>
            </a:r>
          </a:p>
          <a:p>
            <a:pPr eaLnBrk="1" hangingPunct="1"/>
            <a:r>
              <a:rPr kumimoji="0" lang="zh-TW" altLang="en-US" sz="200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四、併案</a:t>
            </a:r>
          </a:p>
          <a:p>
            <a:pPr eaLnBrk="1" hangingPunct="1"/>
            <a:r>
              <a:rPr kumimoji="0" lang="zh-TW" altLang="en-US" sz="200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五、儲存</a:t>
            </a:r>
          </a:p>
        </p:txBody>
      </p:sp>
      <p:sp>
        <p:nvSpPr>
          <p:cNvPr id="76804" name="Text Box 11"/>
          <p:cNvSpPr txBox="1">
            <a:spLocks noChangeArrowheads="1"/>
          </p:cNvSpPr>
          <p:nvPr/>
        </p:nvSpPr>
        <p:spPr bwMode="auto">
          <a:xfrm>
            <a:off x="395288" y="2924175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b="1"/>
              <a:t>1.</a:t>
            </a:r>
          </a:p>
        </p:txBody>
      </p:sp>
      <p:sp>
        <p:nvSpPr>
          <p:cNvPr id="76805" name="Text Box 12"/>
          <p:cNvSpPr txBox="1">
            <a:spLocks noChangeArrowheads="1"/>
          </p:cNvSpPr>
          <p:nvPr/>
        </p:nvSpPr>
        <p:spPr bwMode="auto">
          <a:xfrm>
            <a:off x="2757488" y="1808163"/>
            <a:ext cx="3746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b="1"/>
              <a:t>2.</a:t>
            </a:r>
          </a:p>
        </p:txBody>
      </p:sp>
      <p:sp>
        <p:nvSpPr>
          <p:cNvPr id="76806" name="Text Box 13"/>
          <p:cNvSpPr txBox="1">
            <a:spLocks noChangeArrowheads="1"/>
          </p:cNvSpPr>
          <p:nvPr/>
        </p:nvSpPr>
        <p:spPr bwMode="auto">
          <a:xfrm>
            <a:off x="3860800" y="2032000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b="1"/>
              <a:t>3.</a:t>
            </a:r>
          </a:p>
        </p:txBody>
      </p:sp>
      <p:sp>
        <p:nvSpPr>
          <p:cNvPr id="76807" name="Text Box 14"/>
          <p:cNvSpPr txBox="1">
            <a:spLocks noChangeArrowheads="1"/>
          </p:cNvSpPr>
          <p:nvPr/>
        </p:nvSpPr>
        <p:spPr bwMode="auto">
          <a:xfrm>
            <a:off x="4194175" y="3587750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b="1"/>
              <a:t>4.</a:t>
            </a:r>
          </a:p>
        </p:txBody>
      </p:sp>
      <p:sp>
        <p:nvSpPr>
          <p:cNvPr id="76808" name="Text Box 15"/>
          <p:cNvSpPr txBox="1">
            <a:spLocks noChangeArrowheads="1"/>
          </p:cNvSpPr>
          <p:nvPr/>
        </p:nvSpPr>
        <p:spPr bwMode="auto">
          <a:xfrm>
            <a:off x="4006850" y="5768975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b="1"/>
              <a:t>5.</a:t>
            </a:r>
          </a:p>
        </p:txBody>
      </p:sp>
      <p:sp>
        <p:nvSpPr>
          <p:cNvPr id="76809" name="矩形 1"/>
          <p:cNvSpPr>
            <a:spLocks noChangeArrowheads="1"/>
          </p:cNvSpPr>
          <p:nvPr/>
        </p:nvSpPr>
        <p:spPr bwMode="auto">
          <a:xfrm>
            <a:off x="677863" y="2917825"/>
            <a:ext cx="1157287" cy="366713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zh-TW" altLang="en-US"/>
          </a:p>
        </p:txBody>
      </p:sp>
      <p:sp>
        <p:nvSpPr>
          <p:cNvPr id="76810" name="矩形 2"/>
          <p:cNvSpPr>
            <a:spLocks noChangeArrowheads="1"/>
          </p:cNvSpPr>
          <p:nvPr/>
        </p:nvSpPr>
        <p:spPr bwMode="auto">
          <a:xfrm>
            <a:off x="3059113" y="1844675"/>
            <a:ext cx="3600450" cy="246063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zh-TW" altLang="en-US"/>
          </a:p>
        </p:txBody>
      </p:sp>
      <p:sp>
        <p:nvSpPr>
          <p:cNvPr id="76811" name="矩形 3"/>
          <p:cNvSpPr>
            <a:spLocks noChangeArrowheads="1"/>
          </p:cNvSpPr>
          <p:nvPr/>
        </p:nvSpPr>
        <p:spPr bwMode="auto">
          <a:xfrm>
            <a:off x="4194175" y="2090738"/>
            <a:ext cx="809625" cy="258762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zh-TW" altLang="en-US"/>
          </a:p>
        </p:txBody>
      </p:sp>
      <p:sp>
        <p:nvSpPr>
          <p:cNvPr id="76812" name="矩形 4"/>
          <p:cNvSpPr>
            <a:spLocks noChangeArrowheads="1"/>
          </p:cNvSpPr>
          <p:nvPr/>
        </p:nvSpPr>
        <p:spPr bwMode="auto">
          <a:xfrm>
            <a:off x="4522788" y="3668713"/>
            <a:ext cx="852487" cy="236537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zh-TW" altLang="en-US"/>
          </a:p>
        </p:txBody>
      </p:sp>
      <p:sp>
        <p:nvSpPr>
          <p:cNvPr id="76813" name="矩形 5"/>
          <p:cNvSpPr>
            <a:spLocks noChangeArrowheads="1"/>
          </p:cNvSpPr>
          <p:nvPr/>
        </p:nvSpPr>
        <p:spPr bwMode="auto">
          <a:xfrm>
            <a:off x="4286250" y="5768975"/>
            <a:ext cx="957263" cy="366713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zh-TW" altLang="en-US"/>
          </a:p>
        </p:txBody>
      </p:sp>
      <p:sp>
        <p:nvSpPr>
          <p:cNvPr id="76814" name="Text Box 4"/>
          <p:cNvSpPr txBox="1">
            <a:spLocks noChangeArrowheads="1"/>
          </p:cNvSpPr>
          <p:nvPr/>
        </p:nvSpPr>
        <p:spPr bwMode="auto">
          <a:xfrm>
            <a:off x="4546600" y="115888"/>
            <a:ext cx="18256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3200" b="1" u="sng">
                <a:ea typeface="標楷體" pitchFamily="65" charset="-120"/>
              </a:rPr>
              <a:t>併案作業</a:t>
            </a:r>
          </a:p>
        </p:txBody>
      </p:sp>
    </p:spTree>
    <p:extLst>
      <p:ext uri="{BB962C8B-B14F-4D97-AF65-F5344CB8AC3E}">
        <p14:creationId xmlns:p14="http://schemas.microsoft.com/office/powerpoint/2010/main" val="3348155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06525"/>
            <a:ext cx="8137525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Text Box 6"/>
          <p:cNvSpPr txBox="1">
            <a:spLocks noChangeArrowheads="1"/>
          </p:cNvSpPr>
          <p:nvPr/>
        </p:nvSpPr>
        <p:spPr bwMode="auto">
          <a:xfrm>
            <a:off x="684213" y="908050"/>
            <a:ext cx="8137525" cy="461963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zh-TW" altLang="en-US" sz="240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在公文內文中左上角即可看到註記“併案”</a:t>
            </a:r>
          </a:p>
        </p:txBody>
      </p:sp>
      <p:sp>
        <p:nvSpPr>
          <p:cNvPr id="77828" name="矩形 1"/>
          <p:cNvSpPr>
            <a:spLocks noChangeArrowheads="1"/>
          </p:cNvSpPr>
          <p:nvPr/>
        </p:nvSpPr>
        <p:spPr bwMode="auto">
          <a:xfrm>
            <a:off x="1857375" y="1425575"/>
            <a:ext cx="1152525" cy="360363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zh-TW" altLang="en-US"/>
          </a:p>
        </p:txBody>
      </p:sp>
      <p:sp>
        <p:nvSpPr>
          <p:cNvPr id="77829" name="Text Box 4"/>
          <p:cNvSpPr txBox="1">
            <a:spLocks noChangeArrowheads="1"/>
          </p:cNvSpPr>
          <p:nvPr/>
        </p:nvSpPr>
        <p:spPr bwMode="auto">
          <a:xfrm>
            <a:off x="4546600" y="115888"/>
            <a:ext cx="18256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3200" b="1" u="sng">
                <a:ea typeface="標楷體" pitchFamily="65" charset="-120"/>
              </a:rPr>
              <a:t>併案作業</a:t>
            </a:r>
          </a:p>
        </p:txBody>
      </p:sp>
    </p:spTree>
    <p:extLst>
      <p:ext uri="{BB962C8B-B14F-4D97-AF65-F5344CB8AC3E}">
        <p14:creationId xmlns:p14="http://schemas.microsoft.com/office/powerpoint/2010/main" val="2113368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484313"/>
            <a:ext cx="8451850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Rectangle 5"/>
          <p:cNvSpPr>
            <a:spLocks noChangeArrowheads="1"/>
          </p:cNvSpPr>
          <p:nvPr/>
        </p:nvSpPr>
        <p:spPr bwMode="auto">
          <a:xfrm>
            <a:off x="1835150" y="2995613"/>
            <a:ext cx="6913563" cy="2968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78852" name="Text Box 7"/>
          <p:cNvSpPr txBox="1">
            <a:spLocks noChangeArrowheads="1"/>
          </p:cNvSpPr>
          <p:nvPr/>
        </p:nvSpPr>
        <p:spPr bwMode="auto">
          <a:xfrm>
            <a:off x="595313" y="1030288"/>
            <a:ext cx="8451850" cy="461962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zh-TW" altLang="en-US" sz="240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在公文暫存中亦會在類別後方註記“併案”</a:t>
            </a:r>
          </a:p>
        </p:txBody>
      </p:sp>
      <p:sp>
        <p:nvSpPr>
          <p:cNvPr id="78853" name="矩形 1"/>
          <p:cNvSpPr>
            <a:spLocks noChangeArrowheads="1"/>
          </p:cNvSpPr>
          <p:nvPr/>
        </p:nvSpPr>
        <p:spPr bwMode="auto">
          <a:xfrm>
            <a:off x="595313" y="3500438"/>
            <a:ext cx="1023937" cy="287337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zh-TW" altLang="en-US"/>
          </a:p>
        </p:txBody>
      </p:sp>
      <p:pic>
        <p:nvPicPr>
          <p:cNvPr id="788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4462463"/>
            <a:ext cx="2638425" cy="1581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直線單箭頭接點 3">
            <a:extLst/>
          </p:cNvPr>
          <p:cNvCxnSpPr/>
          <p:nvPr/>
        </p:nvCxnSpPr>
        <p:spPr>
          <a:xfrm>
            <a:off x="1979613" y="3292475"/>
            <a:ext cx="1239837" cy="11699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856" name="Text Box 4"/>
          <p:cNvSpPr txBox="1">
            <a:spLocks noChangeArrowheads="1"/>
          </p:cNvSpPr>
          <p:nvPr/>
        </p:nvSpPr>
        <p:spPr bwMode="auto">
          <a:xfrm>
            <a:off x="4546600" y="115888"/>
            <a:ext cx="18256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3200" b="1" u="sng">
                <a:ea typeface="標楷體" pitchFamily="65" charset="-120"/>
              </a:rPr>
              <a:t>併案作業</a:t>
            </a:r>
          </a:p>
        </p:txBody>
      </p:sp>
    </p:spTree>
    <p:extLst>
      <p:ext uri="{BB962C8B-B14F-4D97-AF65-F5344CB8AC3E}">
        <p14:creationId xmlns:p14="http://schemas.microsoft.com/office/powerpoint/2010/main" val="4115521535"/>
      </p:ext>
    </p:extLst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FF0000"/>
          </a:solidFill>
          <a:round/>
          <a:headEnd/>
          <a:tailEnd/>
        </a:ln>
        <a:effectLst/>
      </a:spPr>
      <a:bodyPr wrap="none" anchor="ctr"/>
      <a:lstStyle>
        <a:defPPr>
          <a:defRPr/>
        </a:defPPr>
      </a:lstStyle>
    </a:spDef>
    <a:lnDef>
      <a:spPr>
        <a:ln>
          <a:solidFill>
            <a:srgbClr val="FF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6315</TotalTime>
  <Words>830</Words>
  <Application>Microsoft Office PowerPoint</Application>
  <PresentationFormat>如螢幕大小 (4:3)</PresentationFormat>
  <Paragraphs>88</Paragraphs>
  <Slides>26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2" baseType="lpstr">
      <vt:lpstr>微軟正黑體</vt:lpstr>
      <vt:lpstr>標楷體</vt:lpstr>
      <vt:lpstr>Arial</vt:lpstr>
      <vt:lpstr>Times New Roman</vt:lpstr>
      <vt:lpstr>Wingdings</vt:lpstr>
      <vt:lpstr>預設簡報設計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~End~ </vt:lpstr>
    </vt:vector>
  </TitlesOfParts>
  <Company>CMT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慈惠醫護管理專科學校     電子公文線上簽核系統教育訓練</dc:title>
  <dc:creator>Angel</dc:creator>
  <cp:lastModifiedBy>李育彤</cp:lastModifiedBy>
  <cp:revision>248</cp:revision>
  <dcterms:created xsi:type="dcterms:W3CDTF">2011-02-17T00:49:31Z</dcterms:created>
  <dcterms:modified xsi:type="dcterms:W3CDTF">2019-02-27T09:05:52Z</dcterms:modified>
</cp:coreProperties>
</file>